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7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8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53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4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19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8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9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0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44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17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0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8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8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07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1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55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B82289-C321-459C-BDB5-417B4F6BAEEC}" type="datetimeFigureOut">
              <a:rPr lang="en-IN" smtClean="0"/>
              <a:t>14-11-2021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ABA8FE-1BC8-4BD2-9106-462574115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04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SIGNS OF LIVE BIRTH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Dr. </a:t>
            </a:r>
            <a:r>
              <a:rPr lang="en-IN" dirty="0" err="1" smtClean="0"/>
              <a:t>Siju</a:t>
            </a:r>
            <a:r>
              <a:rPr lang="en-IN" dirty="0" smtClean="0"/>
              <a:t>; Associate Professor, Dept. of Forensic Medicine and Toxicology</a:t>
            </a:r>
          </a:p>
          <a:p>
            <a:r>
              <a:rPr lang="en-IN" dirty="0" smtClean="0"/>
              <a:t>SKHMC, </a:t>
            </a:r>
            <a:r>
              <a:rPr lang="en-IN" dirty="0" err="1" smtClean="0"/>
              <a:t>Kulasekharam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37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628651"/>
            <a:ext cx="10687050" cy="551497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260000"/>
              </a:lnSpc>
              <a:buNone/>
            </a:pPr>
            <a:endParaRPr lang="en-IN" dirty="0" smtClean="0"/>
          </a:p>
          <a:p>
            <a:pPr marL="0" indent="0" algn="just">
              <a:lnSpc>
                <a:spcPct val="260000"/>
              </a:lnSpc>
              <a:buNone/>
            </a:pPr>
            <a:endParaRPr lang="en-IN" dirty="0"/>
          </a:p>
          <a:p>
            <a:pPr marL="0" indent="0" algn="just">
              <a:lnSpc>
                <a:spcPct val="260000"/>
              </a:lnSpc>
              <a:buNone/>
            </a:pPr>
            <a:endParaRPr lang="en-IN" dirty="0" smtClean="0"/>
          </a:p>
          <a:p>
            <a:pPr marL="0" indent="0" algn="just">
              <a:lnSpc>
                <a:spcPct val="260000"/>
              </a:lnSpc>
              <a:buNone/>
            </a:pPr>
            <a:r>
              <a:rPr lang="en-IN" sz="4200" dirty="0" smtClean="0"/>
              <a:t>4. </a:t>
            </a:r>
            <a:r>
              <a:rPr lang="en-IN" sz="4200" dirty="0" err="1" smtClean="0"/>
              <a:t>Cephal</a:t>
            </a:r>
            <a:r>
              <a:rPr lang="en-IN" sz="4200" dirty="0" smtClean="0"/>
              <a:t> haematoma</a:t>
            </a:r>
            <a:r>
              <a:rPr lang="en-IN" sz="4200" dirty="0"/>
              <a:t>: This is a </a:t>
            </a:r>
            <a:r>
              <a:rPr lang="en-IN" sz="4200" dirty="0" smtClean="0"/>
              <a:t>localised accumulation </a:t>
            </a:r>
            <a:r>
              <a:rPr lang="en-IN" sz="4200" dirty="0"/>
              <a:t>of blood deep to the scalp, </a:t>
            </a:r>
            <a:r>
              <a:rPr lang="en-IN" sz="4200" dirty="0" smtClean="0"/>
              <a:t>between</a:t>
            </a:r>
            <a:br>
              <a:rPr lang="en-IN" sz="4200" dirty="0" smtClean="0"/>
            </a:br>
            <a:r>
              <a:rPr lang="en-IN" sz="4200" dirty="0" smtClean="0"/>
              <a:t>the </a:t>
            </a:r>
            <a:r>
              <a:rPr lang="en-IN" sz="4200" dirty="0" err="1" smtClean="0"/>
              <a:t>periosteum</a:t>
            </a:r>
            <a:r>
              <a:rPr lang="en-IN" sz="4200" dirty="0" smtClean="0"/>
              <a:t> </a:t>
            </a:r>
            <a:r>
              <a:rPr lang="en-IN" sz="4200" dirty="0"/>
              <a:t>and bone surface. The </a:t>
            </a:r>
            <a:r>
              <a:rPr lang="en-IN" sz="4200" dirty="0" smtClean="0"/>
              <a:t>haematoma is </a:t>
            </a:r>
            <a:r>
              <a:rPr lang="en-IN" sz="4200" dirty="0"/>
              <a:t>limited to the periosteal sheath of single bone</a:t>
            </a:r>
            <a:r>
              <a:rPr lang="en-IN" sz="4200" dirty="0" smtClean="0"/>
              <a:t>,</a:t>
            </a:r>
            <a:r>
              <a:rPr lang="en-IN" sz="4200" dirty="0"/>
              <a:t/>
            </a:r>
            <a:br>
              <a:rPr lang="en-IN" sz="4200" dirty="0"/>
            </a:br>
            <a:r>
              <a:rPr lang="en-IN" sz="4200" dirty="0"/>
              <a:t>commonly the right parietal bone, and never crosses </a:t>
            </a:r>
            <a:r>
              <a:rPr lang="en-IN" sz="4200" dirty="0" smtClean="0"/>
              <a:t>a suture </a:t>
            </a:r>
            <a:r>
              <a:rPr lang="en-IN" sz="4200" dirty="0"/>
              <a:t>line. </a:t>
            </a:r>
            <a:r>
              <a:rPr lang="en-IN" sz="4200" dirty="0" err="1" smtClean="0"/>
              <a:t>Cephal</a:t>
            </a:r>
            <a:r>
              <a:rPr lang="en-IN" sz="4200" dirty="0" smtClean="0"/>
              <a:t> haematoma </a:t>
            </a:r>
            <a:r>
              <a:rPr lang="en-IN" sz="4200" dirty="0"/>
              <a:t>is rare, occurring  </a:t>
            </a:r>
            <a:r>
              <a:rPr lang="en-IN" sz="4200" dirty="0" smtClean="0"/>
              <a:t>in less than </a:t>
            </a:r>
            <a:r>
              <a:rPr lang="en-IN" sz="4200" dirty="0"/>
              <a:t>one percent </a:t>
            </a:r>
            <a:r>
              <a:rPr lang="en-IN" sz="4200" dirty="0" smtClean="0"/>
              <a:t>of new burns</a:t>
            </a:r>
            <a:r>
              <a:rPr lang="en-IN" sz="4200" dirty="0"/>
              <a:t>, and varies in size </a:t>
            </a:r>
            <a:r>
              <a:rPr lang="en-IN" sz="4200" dirty="0" smtClean="0"/>
              <a:t>from one </a:t>
            </a:r>
            <a:r>
              <a:rPr lang="en-IN" sz="4200" dirty="0"/>
              <a:t>to 5 c</a:t>
            </a:r>
            <a:r>
              <a:rPr lang="en-IN" sz="4200" dirty="0" smtClean="0"/>
              <a:t>m</a:t>
            </a:r>
            <a:r>
              <a:rPr lang="en-IN" sz="4200" dirty="0"/>
              <a:t>. The haematoma swelling often tends </a:t>
            </a:r>
            <a:r>
              <a:rPr lang="en-IN" sz="4200" dirty="0" smtClean="0"/>
              <a:t>to increase </a:t>
            </a:r>
            <a:r>
              <a:rPr lang="en-IN" sz="4200" dirty="0"/>
              <a:t>during the first day or two after birth, as </a:t>
            </a:r>
            <a:r>
              <a:rPr lang="en-IN" sz="4200" dirty="0" smtClean="0"/>
              <a:t>more and </a:t>
            </a:r>
            <a:r>
              <a:rPr lang="en-IN" sz="4200" dirty="0"/>
              <a:t>more blood accumulates, It shows the usual </a:t>
            </a:r>
            <a:r>
              <a:rPr lang="en-IN" sz="4200" dirty="0" smtClean="0"/>
              <a:t>colour changes </a:t>
            </a:r>
            <a:r>
              <a:rPr lang="en-IN" sz="4200" dirty="0"/>
              <a:t>common with the bruises and disappears </a:t>
            </a:r>
            <a:r>
              <a:rPr lang="en-IN" sz="4200" dirty="0" smtClean="0"/>
              <a:t>in about </a:t>
            </a:r>
            <a:r>
              <a:rPr lang="en-IN" sz="4200" dirty="0"/>
              <a:t>15 days. </a:t>
            </a:r>
            <a:br>
              <a:rPr lang="en-IN" sz="4200" dirty="0"/>
            </a:br>
            <a:r>
              <a:rPr lang="en-IN" sz="4200" dirty="0"/>
              <a:t/>
            </a:r>
            <a:br>
              <a:rPr lang="en-IN" sz="4200" dirty="0"/>
            </a:br>
            <a:r>
              <a:rPr lang="en-IN" sz="4200" dirty="0"/>
              <a:t/>
            </a:r>
            <a:br>
              <a:rPr lang="en-IN" sz="4200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34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642939"/>
            <a:ext cx="10815639" cy="554354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endParaRPr lang="en-IN" dirty="0" smtClean="0"/>
          </a:p>
          <a:p>
            <a:pPr marL="0" indent="0" algn="just">
              <a:lnSpc>
                <a:spcPct val="200000"/>
              </a:lnSpc>
              <a:buNone/>
            </a:pPr>
            <a:endParaRPr lang="en-IN" dirty="0"/>
          </a:p>
          <a:p>
            <a:pPr marL="0" indent="0" algn="just">
              <a:lnSpc>
                <a:spcPct val="200000"/>
              </a:lnSpc>
              <a:buNone/>
            </a:pPr>
            <a:endParaRPr lang="en-IN" dirty="0" smtClean="0"/>
          </a:p>
          <a:p>
            <a:pPr marL="0" indent="0" algn="just">
              <a:lnSpc>
                <a:spcPct val="200000"/>
              </a:lnSpc>
              <a:buNone/>
            </a:pPr>
            <a:endParaRPr lang="en-IN" dirty="0" smtClean="0"/>
          </a:p>
          <a:p>
            <a:pPr marL="0" indent="0" algn="just">
              <a:lnSpc>
                <a:spcPct val="220000"/>
              </a:lnSpc>
              <a:buNone/>
            </a:pP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Tract: Air moves along 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gastrointestinal 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tract at the same speed in full term</a:t>
            </a:r>
            <a:b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infants as in premature ones. The air reaches 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stomach after 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fifteen minutes; small intestine after one or</a:t>
            </a:r>
            <a:b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hours; colon after 5 to 6 hours; and rectum 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12 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220000"/>
              </a:lnSpc>
              <a:buNone/>
            </a:pP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IN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en-IN" dirty="0" smtClean="0"/>
              <a:t> 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07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642938"/>
            <a:ext cx="10658475" cy="545782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endParaRPr lang="en-IN" dirty="0" smtClean="0"/>
          </a:p>
          <a:p>
            <a:pPr marL="0" indent="0" algn="just">
              <a:lnSpc>
                <a:spcPct val="200000"/>
              </a:lnSpc>
              <a:buNone/>
            </a:pPr>
            <a:endParaRPr lang="en-IN" dirty="0"/>
          </a:p>
          <a:p>
            <a:pPr marL="0" indent="0" algn="just">
              <a:lnSpc>
                <a:spcPct val="200000"/>
              </a:lnSpc>
              <a:buNone/>
            </a:pPr>
            <a:endParaRPr lang="en-IN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en-IN" dirty="0" smtClean="0"/>
              <a:t>Umbilical </a:t>
            </a:r>
            <a:r>
              <a:rPr lang="en-IN" dirty="0"/>
              <a:t>Cord: The blood clots in the cut </a:t>
            </a:r>
            <a:r>
              <a:rPr lang="en-IN" dirty="0" smtClean="0"/>
              <a:t>end 2 </a:t>
            </a:r>
            <a:r>
              <a:rPr lang="en-IN" dirty="0"/>
              <a:t>hours after birth, and the vessels begin to be closed</a:t>
            </a:r>
            <a:br>
              <a:rPr lang="en-IN" dirty="0"/>
            </a:br>
            <a:r>
              <a:rPr lang="en-IN" dirty="0"/>
              <a:t>in about 24 hours. The cord attached to the </a:t>
            </a:r>
            <a:r>
              <a:rPr lang="en-IN" dirty="0" smtClean="0"/>
              <a:t>child shrinks </a:t>
            </a:r>
            <a:r>
              <a:rPr lang="en-IN" dirty="0"/>
              <a:t>and dries in 12 to 24 hours, but this appearance</a:t>
            </a:r>
            <a:br>
              <a:rPr lang="en-IN" dirty="0"/>
            </a:br>
            <a:r>
              <a:rPr lang="en-IN" dirty="0"/>
              <a:t>is also seen in the body of a stillborn infant , and </a:t>
            </a:r>
            <a:r>
              <a:rPr lang="en-IN" dirty="0" smtClean="0"/>
              <a:t>an inflammatory </a:t>
            </a:r>
            <a:r>
              <a:rPr lang="en-IN" dirty="0"/>
              <a:t>ring forms at its base in 36 to 48 hours.</a:t>
            </a:r>
            <a:br>
              <a:rPr lang="en-IN" dirty="0"/>
            </a:br>
            <a:r>
              <a:rPr lang="en-IN" dirty="0"/>
              <a:t>It mummifies on second or third day</a:t>
            </a:r>
            <a:r>
              <a:rPr lang="en-IN" dirty="0" smtClean="0"/>
              <a:t>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dirty="0" smtClean="0"/>
              <a:t> 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61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Live Birth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2285999"/>
            <a:ext cx="10987088" cy="389731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IN" dirty="0" smtClean="0"/>
              <a:t>Signs of live birth in civil cases: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Crying of the baby after its expulsion.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Muscular movements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Sneezing or yawning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58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628650"/>
            <a:ext cx="10672763" cy="557212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sz="2900" dirty="0" smtClean="0">
                <a:latin typeface="Arial Narrow" panose="020B0606020202030204" pitchFamily="34" charset="0"/>
              </a:rPr>
              <a:t>Signs of live birth in criminal cases: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900" dirty="0" smtClean="0">
                <a:latin typeface="Arial Narrow" panose="020B0606020202030204" pitchFamily="34" charset="0"/>
              </a:rPr>
              <a:t>1. Shape of the chest: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900" dirty="0">
                <a:latin typeface="Arial Narrow" panose="020B0606020202030204" pitchFamily="34" charset="0"/>
              </a:rPr>
              <a:t>	</a:t>
            </a:r>
            <a:r>
              <a:rPr lang="en-IN" sz="2900" dirty="0" smtClean="0">
                <a:latin typeface="Arial Narrow" panose="020B0606020202030204" pitchFamily="34" charset="0"/>
              </a:rPr>
              <a:t>Before respiration: The chest will be </a:t>
            </a:r>
            <a:r>
              <a:rPr lang="en-IN" sz="2900" dirty="0" err="1" smtClean="0">
                <a:latin typeface="Arial Narrow" panose="020B0606020202030204" pitchFamily="34" charset="0"/>
              </a:rPr>
              <a:t>antero</a:t>
            </a:r>
            <a:r>
              <a:rPr lang="en-IN" sz="2900" dirty="0" smtClean="0">
                <a:latin typeface="Arial Narrow" panose="020B0606020202030204" pitchFamily="34" charset="0"/>
              </a:rPr>
              <a:t>-posteriorly flat.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900" dirty="0" smtClean="0">
                <a:latin typeface="Arial Narrow" panose="020B0606020202030204" pitchFamily="34" charset="0"/>
              </a:rPr>
              <a:t>	After respiration: Chest becomes expanded, arched and drum shaped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Position of the Diaphragm: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9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en-IN" sz="29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Unrespired</a:t>
            </a: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state: The diaphragm will be at higher level, at the level of 3</a:t>
            </a:r>
            <a:r>
              <a:rPr lang="en-IN" sz="290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rd</a:t>
            </a: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to 4</a:t>
            </a:r>
            <a:r>
              <a:rPr lang="en-IN" sz="290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rib.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9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Respired state: </a:t>
            </a:r>
            <a:r>
              <a:rPr lang="en-IN" sz="2900" dirty="0">
                <a:solidFill>
                  <a:schemeClr val="tx1"/>
                </a:solidFill>
                <a:latin typeface="Arial Narrow" panose="020B0606020202030204" pitchFamily="34" charset="0"/>
              </a:rPr>
              <a:t>The diaphragm will be at </a:t>
            </a: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lower </a:t>
            </a:r>
            <a:r>
              <a:rPr lang="en-IN" sz="2900" dirty="0">
                <a:solidFill>
                  <a:schemeClr val="tx1"/>
                </a:solidFill>
                <a:latin typeface="Arial Narrow" panose="020B0606020202030204" pitchFamily="34" charset="0"/>
              </a:rPr>
              <a:t>level, at the level of </a:t>
            </a: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en-IN" sz="290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N" sz="2900" dirty="0">
                <a:solidFill>
                  <a:schemeClr val="tx1"/>
                </a:solidFill>
                <a:latin typeface="Arial Narrow" panose="020B0606020202030204" pitchFamily="34" charset="0"/>
              </a:rPr>
              <a:t>to </a:t>
            </a: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</a:t>
            </a:r>
            <a:r>
              <a:rPr lang="en-IN" sz="2900" baseline="30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</a:t>
            </a:r>
            <a:r>
              <a:rPr lang="en-IN" sz="2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N" sz="2900" dirty="0">
                <a:solidFill>
                  <a:schemeClr val="tx1"/>
                </a:solidFill>
                <a:latin typeface="Arial Narrow" panose="020B0606020202030204" pitchFamily="34" charset="0"/>
              </a:rPr>
              <a:t>rib. </a:t>
            </a:r>
          </a:p>
          <a:p>
            <a:pPr marL="0" indent="0">
              <a:lnSpc>
                <a:spcPct val="200000"/>
              </a:lnSpc>
              <a:buNone/>
            </a:pPr>
            <a:endParaRPr lang="en-IN" sz="29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IN" dirty="0">
                <a:solidFill>
                  <a:schemeClr val="tx1"/>
                </a:solidFill>
              </a:rPr>
              <a:t>	 </a:t>
            </a:r>
            <a:r>
              <a:rPr lang="en-IN" dirty="0" smtClean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95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614364"/>
            <a:ext cx="11187113" cy="564356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dirty="0" smtClean="0"/>
              <a:t>3. Changes in the lung: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/>
              <a:t>	</a:t>
            </a:r>
            <a:r>
              <a:rPr lang="en-IN" dirty="0" err="1" smtClean="0"/>
              <a:t>Color</a:t>
            </a:r>
            <a:r>
              <a:rPr lang="en-IN" dirty="0" smtClean="0"/>
              <a:t>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/>
              <a:t>	</a:t>
            </a:r>
            <a:r>
              <a:rPr lang="en-IN" dirty="0" smtClean="0"/>
              <a:t>	un-respired lung: reddish-brown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/>
              <a:t>	</a:t>
            </a:r>
            <a:r>
              <a:rPr lang="en-IN" dirty="0" smtClean="0"/>
              <a:t>	Respired lung: red or pink in </a:t>
            </a:r>
            <a:r>
              <a:rPr lang="en-IN" dirty="0" err="1" smtClean="0"/>
              <a:t>color</a:t>
            </a:r>
            <a:endParaRPr lang="en-IN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IN" dirty="0"/>
              <a:t>	</a:t>
            </a:r>
            <a:r>
              <a:rPr lang="en-IN" dirty="0" smtClean="0"/>
              <a:t>Consistency: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/>
              <a:t>	</a:t>
            </a:r>
            <a:r>
              <a:rPr lang="en-IN" dirty="0" smtClean="0"/>
              <a:t>	</a:t>
            </a:r>
            <a:r>
              <a:rPr lang="en-IN" dirty="0"/>
              <a:t> </a:t>
            </a:r>
            <a:r>
              <a:rPr lang="en-IN" dirty="0" smtClean="0"/>
              <a:t>un-respired lung: liver like consistency.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/>
              <a:t>	</a:t>
            </a:r>
            <a:r>
              <a:rPr lang="en-IN" dirty="0" smtClean="0"/>
              <a:t>	</a:t>
            </a:r>
            <a:r>
              <a:rPr lang="en-IN" dirty="0"/>
              <a:t> Respired lung: </a:t>
            </a:r>
            <a:r>
              <a:rPr lang="en-IN" dirty="0" smtClean="0"/>
              <a:t> soft and spongy in consistency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9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4" y="628650"/>
            <a:ext cx="10801350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4. Weight of the lungs: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err="1" smtClean="0"/>
              <a:t>Foder’s</a:t>
            </a:r>
            <a:r>
              <a:rPr lang="en-IN" dirty="0" smtClean="0"/>
              <a:t> test: 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		Before respiration: 30-40 </a:t>
            </a:r>
            <a:r>
              <a:rPr lang="en-IN" dirty="0" err="1" smtClean="0"/>
              <a:t>gm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		After respiration : 60-70 </a:t>
            </a:r>
            <a:r>
              <a:rPr lang="en-IN" dirty="0" err="1" smtClean="0"/>
              <a:t>gm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	</a:t>
            </a:r>
            <a:r>
              <a:rPr lang="en-IN" dirty="0" err="1" smtClean="0"/>
              <a:t>Ploucquet’s</a:t>
            </a:r>
            <a:r>
              <a:rPr lang="en-IN" dirty="0" smtClean="0"/>
              <a:t> test: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		Before respiration : The ratio of the weight of the lung and the body will be 1:70.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		After respiration: The ratio of the </a:t>
            </a:r>
            <a:r>
              <a:rPr lang="en-IN" dirty="0"/>
              <a:t>weight of the lung and the body will be </a:t>
            </a:r>
            <a:r>
              <a:rPr lang="en-IN" dirty="0" smtClean="0"/>
              <a:t>1:35.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86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657225"/>
            <a:ext cx="10644187" cy="5486400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5. Hydrostatic Test:</a:t>
            </a:r>
          </a:p>
          <a:p>
            <a:pPr marL="0" indent="0">
              <a:buNone/>
            </a:pPr>
            <a:r>
              <a:rPr lang="en-IN" dirty="0"/>
              <a:t>	</a:t>
            </a:r>
            <a:r>
              <a:rPr lang="en-IN" dirty="0" smtClean="0"/>
              <a:t>	Principle: This is based on the principle that a respired lung will float in water due to presence of air and decrease in specific cavity of the lung, and the un respired lung will sink.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03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1" y="585788"/>
            <a:ext cx="10744200" cy="5629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IN" dirty="0" smtClean="0"/>
          </a:p>
          <a:p>
            <a:pPr marL="0" indent="0" algn="just">
              <a:buNone/>
            </a:pPr>
            <a:endParaRPr lang="en-IN" dirty="0" smtClean="0"/>
          </a:p>
          <a:p>
            <a:pPr marL="0" indent="0" algn="just">
              <a:buNone/>
            </a:pPr>
            <a:endParaRPr lang="en-IN" dirty="0" smtClean="0"/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r>
              <a:rPr lang="en-IN" dirty="0" smtClean="0"/>
              <a:t>6. Changes </a:t>
            </a:r>
            <a:r>
              <a:rPr lang="en-IN" dirty="0"/>
              <a:t>in the Middle Ear: </a:t>
            </a:r>
            <a:r>
              <a:rPr lang="en-IN" dirty="0" smtClean="0"/>
              <a:t>(</a:t>
            </a:r>
            <a:r>
              <a:rPr lang="en-IN" dirty="0" err="1" smtClean="0"/>
              <a:t>Wredin's</a:t>
            </a:r>
            <a:r>
              <a:rPr lang="en-IN" dirty="0"/>
              <a:t> </a:t>
            </a:r>
            <a:r>
              <a:rPr lang="en-IN" dirty="0" smtClean="0"/>
              <a:t>Test</a:t>
            </a:r>
            <a:r>
              <a:rPr lang="en-IN" dirty="0"/>
              <a:t>): Before birth, the middle ear </a:t>
            </a:r>
            <a:r>
              <a:rPr lang="en-IN" dirty="0" smtClean="0"/>
              <a:t>contains gelatinous</a:t>
            </a:r>
            <a:r>
              <a:rPr lang="en-IN" dirty="0"/>
              <a:t> </a:t>
            </a:r>
            <a:r>
              <a:rPr lang="en-IN" dirty="0" smtClean="0"/>
              <a:t>embryonic connective tissue but no air. With respiration, the sphincter at the pharyngeal end of</a:t>
            </a:r>
            <a:r>
              <a:rPr lang="en-IN" dirty="0"/>
              <a:t> </a:t>
            </a:r>
            <a:r>
              <a:rPr lang="en-IN" dirty="0" err="1" smtClean="0"/>
              <a:t>eustachian</a:t>
            </a:r>
            <a:r>
              <a:rPr lang="en-IN" dirty="0" smtClean="0"/>
              <a:t> </a:t>
            </a:r>
            <a:r>
              <a:rPr lang="en-IN" dirty="0"/>
              <a:t>tube relaxes and air replaces the </a:t>
            </a:r>
            <a:r>
              <a:rPr lang="en-IN" dirty="0" smtClean="0"/>
              <a:t>gelatinous substances </a:t>
            </a:r>
            <a:r>
              <a:rPr lang="en-IN" dirty="0"/>
              <a:t>in few hours to five weeks. </a:t>
            </a:r>
            <a:r>
              <a:rPr lang="en-IN" dirty="0" smtClean="0"/>
              <a:t> </a:t>
            </a:r>
          </a:p>
          <a:p>
            <a:pPr marL="0" indent="0" algn="just">
              <a:buNone/>
            </a:pPr>
            <a:endParaRPr lang="en-IN" dirty="0"/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11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600075"/>
            <a:ext cx="10815637" cy="56435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I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child after birth</a:t>
            </a:r>
            <a:r>
              <a:rPr lang="en-IN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I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Blood: Nucleated red cells usually disappear from the blood within 24 hours. Foetal haemoglobin (synthesised mainly in liver) which is about 80% to 90% before birth rapidly decreases to 7 to 8 percent</a:t>
            </a:r>
            <a:b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third month.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IN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Meconium: </a:t>
            </a:r>
            <a:r>
              <a:rPr lang="en-I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green viscid </a:t>
            </a: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consisting </a:t>
            </a:r>
            <a:r>
              <a:rPr lang="en-I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thickened bile and mucus. </a:t>
            </a: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meconium </a:t>
            </a:r>
            <a:r>
              <a:rPr lang="en-I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completely excreted from the </a:t>
            </a: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I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intestine </a:t>
            </a:r>
            <a:r>
              <a:rPr lang="en-I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24 to 48 hours after birth, but </a:t>
            </a: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b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breech presentation and also in severe anoxia, the meconium may be excreted completely before birth. Meconium stains are brownish-green and stiffen </a:t>
            </a:r>
            <a:r>
              <a:rPr lang="en-IN" sz="7200" dirty="0" smtClean="0"/>
              <a:t>the cloth. The reaction is acid.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7200" dirty="0" smtClean="0"/>
              <a:t/>
            </a:r>
            <a:br>
              <a:rPr lang="en-IN" sz="7200" dirty="0" smtClean="0"/>
            </a:br>
            <a:r>
              <a:rPr lang="en-IN" sz="7200" dirty="0" smtClean="0"/>
              <a:t/>
            </a:r>
            <a:br>
              <a:rPr lang="en-IN" sz="7200" dirty="0" smtClean="0"/>
            </a:br>
            <a:r>
              <a:rPr lang="en-IN" sz="7200" dirty="0" smtClean="0"/>
              <a:t/>
            </a:r>
            <a:br>
              <a:rPr lang="en-IN" sz="7200" dirty="0" smtClean="0"/>
            </a:br>
            <a:r>
              <a:rPr lang="en-IN" sz="7200" dirty="0" smtClean="0"/>
              <a:t/>
            </a:r>
            <a:br>
              <a:rPr lang="en-IN" sz="7200" dirty="0" smtClean="0"/>
            </a:b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24411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8" y="700087"/>
            <a:ext cx="10701337" cy="550068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Caput Succedaneum: This is an area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soft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 that forms in the scalp over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presenting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the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in vertex presentations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scalp in the area of the caput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swollen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three to four times its 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localised area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oedema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congestion is due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local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with venous return produced by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pressure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rigid cervical ring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breech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presentations, similar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swellings occur over the buttocks and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scrotum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labia. The caput succedaneum gradually 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diminishes</a:t>
            </a:r>
            <a:b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often </a:t>
            </a:r>
            <a:r>
              <a:rPr lang="en-I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disappearing within 2 to 4 days after birth</a:t>
            </a:r>
            <a:r>
              <a:rPr lang="en-IN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IN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IN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7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292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Garamond</vt:lpstr>
      <vt:lpstr>Times New Roman</vt:lpstr>
      <vt:lpstr>Organic</vt:lpstr>
      <vt:lpstr>SIGNS OF LIVE BIRTH</vt:lpstr>
      <vt:lpstr>Live Birth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OF LIVE BIRTH</dc:title>
  <dc:creator>Dr.SIJU</dc:creator>
  <cp:lastModifiedBy>Dr.SIJU</cp:lastModifiedBy>
  <cp:revision>9</cp:revision>
  <dcterms:created xsi:type="dcterms:W3CDTF">2021-11-14T04:59:17Z</dcterms:created>
  <dcterms:modified xsi:type="dcterms:W3CDTF">2021-11-14T05:17:24Z</dcterms:modified>
</cp:coreProperties>
</file>